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58" r:id="rId5"/>
    <p:sldId id="259" r:id="rId6"/>
    <p:sldId id="260"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771B8C4B-64C2-4C37-8703-8D67A8B415A2}" type="datetimeFigureOut">
              <a:rPr lang="en-US" smtClean="0"/>
              <a:pPr/>
              <a:t>3/17/2010</a:t>
            </a:fld>
            <a:endParaRPr lang="en-NZ"/>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NZ"/>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1227D703-58CB-40F0-B857-F3D88C8D00A2}"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71B8C4B-64C2-4C37-8703-8D67A8B415A2}" type="datetimeFigureOut">
              <a:rPr lang="en-US" smtClean="0"/>
              <a:pPr/>
              <a:t>3/17/2010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227D703-58CB-40F0-B857-F3D88C8D00A2}"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771B8C4B-64C2-4C37-8703-8D67A8B415A2}" type="datetimeFigureOut">
              <a:rPr lang="en-US" smtClean="0"/>
              <a:pPr/>
              <a:t>3/17/2010</a:t>
            </a:fld>
            <a:endParaRPr lang="en-NZ"/>
          </a:p>
        </p:txBody>
      </p:sp>
      <p:sp>
        <p:nvSpPr>
          <p:cNvPr id="5" name="Footer Placeholder 4"/>
          <p:cNvSpPr>
            <a:spLocks noGrp="1"/>
          </p:cNvSpPr>
          <p:nvPr>
            <p:ph type="ftr" sz="quarter" idx="11"/>
          </p:nvPr>
        </p:nvSpPr>
        <p:spPr>
          <a:xfrm>
            <a:off x="457201" y="6248207"/>
            <a:ext cx="5573483" cy="365125"/>
          </a:xfrm>
        </p:spPr>
        <p:txBody>
          <a:bodyPr/>
          <a:lstStyle/>
          <a:p>
            <a:endParaRPr lang="en-NZ"/>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1227D703-58CB-40F0-B857-F3D88C8D00A2}" type="slidenum">
              <a:rPr lang="en-NZ" smtClean="0"/>
              <a:pPr/>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71B8C4B-64C2-4C37-8703-8D67A8B415A2}" type="datetimeFigureOut">
              <a:rPr lang="en-US" smtClean="0"/>
              <a:pPr/>
              <a:t>3/17/2010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1227D703-58CB-40F0-B857-F3D88C8D00A2}" type="slidenum">
              <a:rPr lang="en-NZ" smtClean="0"/>
              <a:pPr/>
              <a:t>‹#›</a:t>
            </a:fld>
            <a:endParaRPr lang="en-NZ"/>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771B8C4B-64C2-4C37-8703-8D67A8B415A2}" type="datetimeFigureOut">
              <a:rPr lang="en-US" smtClean="0"/>
              <a:pPr/>
              <a:t>3/17/2010</a:t>
            </a:fld>
            <a:endParaRPr lang="en-NZ"/>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227D703-58CB-40F0-B857-F3D88C8D00A2}" type="slidenum">
              <a:rPr lang="en-NZ" smtClean="0"/>
              <a:pPr/>
              <a:t>‹#›</a:t>
            </a:fld>
            <a:endParaRPr lang="en-NZ"/>
          </a:p>
        </p:txBody>
      </p:sp>
      <p:sp>
        <p:nvSpPr>
          <p:cNvPr id="14" name="Footer Placeholder 13"/>
          <p:cNvSpPr>
            <a:spLocks noGrp="1"/>
          </p:cNvSpPr>
          <p:nvPr>
            <p:ph type="ftr" sz="quarter" idx="12"/>
          </p:nvPr>
        </p:nvSpPr>
        <p:spPr/>
        <p:txBody>
          <a:bodyPr/>
          <a:lstStyle/>
          <a:p>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771B8C4B-64C2-4C37-8703-8D67A8B415A2}" type="datetimeFigureOut">
              <a:rPr lang="en-US" smtClean="0"/>
              <a:pPr/>
              <a:t>3/17/2010</a:t>
            </a:fld>
            <a:endParaRPr lang="en-NZ"/>
          </a:p>
        </p:txBody>
      </p:sp>
      <p:sp>
        <p:nvSpPr>
          <p:cNvPr id="10" name="Slide Number Placeholder 9"/>
          <p:cNvSpPr>
            <a:spLocks noGrp="1"/>
          </p:cNvSpPr>
          <p:nvPr>
            <p:ph type="sldNum" sz="quarter" idx="16"/>
          </p:nvPr>
        </p:nvSpPr>
        <p:spPr/>
        <p:txBody>
          <a:bodyPr rtlCol="0"/>
          <a:lstStyle/>
          <a:p>
            <a:fld id="{1227D703-58CB-40F0-B857-F3D88C8D00A2}" type="slidenum">
              <a:rPr lang="en-NZ" smtClean="0"/>
              <a:pPr/>
              <a:t>‹#›</a:t>
            </a:fld>
            <a:endParaRPr lang="en-NZ"/>
          </a:p>
        </p:txBody>
      </p:sp>
      <p:sp>
        <p:nvSpPr>
          <p:cNvPr id="12" name="Footer Placeholder 11"/>
          <p:cNvSpPr>
            <a:spLocks noGrp="1"/>
          </p:cNvSpPr>
          <p:nvPr>
            <p:ph type="ftr" sz="quarter" idx="17"/>
          </p:nvPr>
        </p:nvSpPr>
        <p:spPr/>
        <p:txBody>
          <a:bodyPr rtlCol="0"/>
          <a:lstStyle/>
          <a:p>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771B8C4B-64C2-4C37-8703-8D67A8B415A2}" type="datetimeFigureOut">
              <a:rPr lang="en-US" smtClean="0"/>
              <a:pPr/>
              <a:t>3/17/2010</a:t>
            </a:fld>
            <a:endParaRPr lang="en-NZ"/>
          </a:p>
        </p:txBody>
      </p:sp>
      <p:sp>
        <p:nvSpPr>
          <p:cNvPr id="12" name="Slide Number Placeholder 11"/>
          <p:cNvSpPr>
            <a:spLocks noGrp="1"/>
          </p:cNvSpPr>
          <p:nvPr>
            <p:ph type="sldNum" sz="quarter" idx="16"/>
          </p:nvPr>
        </p:nvSpPr>
        <p:spPr/>
        <p:txBody>
          <a:bodyPr rtlCol="0"/>
          <a:lstStyle/>
          <a:p>
            <a:fld id="{1227D703-58CB-40F0-B857-F3D88C8D00A2}" type="slidenum">
              <a:rPr lang="en-NZ" smtClean="0"/>
              <a:pPr/>
              <a:t>‹#›</a:t>
            </a:fld>
            <a:endParaRPr lang="en-NZ"/>
          </a:p>
        </p:txBody>
      </p:sp>
      <p:sp>
        <p:nvSpPr>
          <p:cNvPr id="14" name="Footer Placeholder 13"/>
          <p:cNvSpPr>
            <a:spLocks noGrp="1"/>
          </p:cNvSpPr>
          <p:nvPr>
            <p:ph type="ftr" sz="quarter" idx="17"/>
          </p:nvPr>
        </p:nvSpPr>
        <p:spPr/>
        <p:txBody>
          <a:bodyPr rtlCol="0"/>
          <a:lstStyle/>
          <a:p>
            <a:endParaRPr lang="en-NZ"/>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71B8C4B-64C2-4C37-8703-8D67A8B415A2}" type="datetimeFigureOut">
              <a:rPr lang="en-US" smtClean="0"/>
              <a:pPr/>
              <a:t>3/17/2010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1227D703-58CB-40F0-B857-F3D88C8D00A2}"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1B8C4B-64C2-4C37-8703-8D67A8B415A2}" type="datetimeFigureOut">
              <a:rPr lang="en-US" smtClean="0"/>
              <a:pPr/>
              <a:t>3/17/2010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1227D703-58CB-40F0-B857-F3D88C8D00A2}"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71B8C4B-64C2-4C37-8703-8D67A8B415A2}" type="datetimeFigureOut">
              <a:rPr lang="en-US" smtClean="0"/>
              <a:pPr/>
              <a:t>3/17/2010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1227D703-58CB-40F0-B857-F3D88C8D00A2}" type="slidenum">
              <a:rPr lang="en-NZ" smtClean="0"/>
              <a:pPr/>
              <a:t>‹#›</a:t>
            </a:fld>
            <a:endParaRPr lang="en-NZ"/>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771B8C4B-64C2-4C37-8703-8D67A8B415A2}" type="datetimeFigureOut">
              <a:rPr lang="en-US" smtClean="0"/>
              <a:pPr/>
              <a:t>3/17/2010</a:t>
            </a:fld>
            <a:endParaRPr lang="en-NZ"/>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1227D703-58CB-40F0-B857-F3D88C8D00A2}" type="slidenum">
              <a:rPr lang="en-NZ" smtClean="0"/>
              <a:pPr/>
              <a:t>‹#›</a:t>
            </a:fld>
            <a:endParaRPr lang="en-NZ"/>
          </a:p>
        </p:txBody>
      </p:sp>
      <p:sp>
        <p:nvSpPr>
          <p:cNvPr id="14" name="Footer Placeholder 13"/>
          <p:cNvSpPr>
            <a:spLocks noGrp="1"/>
          </p:cNvSpPr>
          <p:nvPr>
            <p:ph type="ftr" sz="quarter" idx="12"/>
          </p:nvPr>
        </p:nvSpPr>
        <p:spPr>
          <a:xfrm>
            <a:off x="1600200" y="6248206"/>
            <a:ext cx="4572000" cy="365125"/>
          </a:xfrm>
        </p:spPr>
        <p:txBody>
          <a:bodyPr rtlCol="0"/>
          <a:lstStyle/>
          <a:p>
            <a:endParaRPr lang="en-NZ"/>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771B8C4B-64C2-4C37-8703-8D67A8B415A2}" type="datetimeFigureOut">
              <a:rPr lang="en-US" smtClean="0"/>
              <a:pPr/>
              <a:t>3/17/2010</a:t>
            </a:fld>
            <a:endParaRPr lang="en-NZ"/>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NZ"/>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227D703-58CB-40F0-B857-F3D88C8D00A2}"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Essay Writing at Level 2</a:t>
            </a:r>
            <a:endParaRPr lang="en-NZ" dirty="0"/>
          </a:p>
        </p:txBody>
      </p:sp>
      <p:sp>
        <p:nvSpPr>
          <p:cNvPr id="3" name="Subtitle 2"/>
          <p:cNvSpPr>
            <a:spLocks noGrp="1"/>
          </p:cNvSpPr>
          <p:nvPr>
            <p:ph type="subTitle" idx="1"/>
          </p:nvPr>
        </p:nvSpPr>
        <p:spPr/>
        <p:txBody>
          <a:bodyPr/>
          <a:lstStyle/>
          <a:p>
            <a:r>
              <a:rPr lang="en-NZ" dirty="0" smtClean="0"/>
              <a:t>Preparation for External Standards</a:t>
            </a:r>
            <a:endParaRPr lang="en-NZ"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Language</a:t>
            </a:r>
            <a:endParaRPr lang="en-NZ" dirty="0"/>
          </a:p>
        </p:txBody>
      </p:sp>
      <p:sp>
        <p:nvSpPr>
          <p:cNvPr id="3" name="Content Placeholder 2"/>
          <p:cNvSpPr>
            <a:spLocks noGrp="1"/>
          </p:cNvSpPr>
          <p:nvPr>
            <p:ph sz="quarter" idx="1"/>
          </p:nvPr>
        </p:nvSpPr>
        <p:spPr/>
        <p:txBody>
          <a:bodyPr>
            <a:normAutofit fontScale="92500" lnSpcReduction="20000"/>
          </a:bodyPr>
          <a:lstStyle/>
          <a:p>
            <a:r>
              <a:rPr lang="en-NZ" dirty="0" smtClean="0"/>
              <a:t>You haven’t finished writing your essay until you've polished your language by:</a:t>
            </a:r>
            <a:br>
              <a:rPr lang="en-NZ" dirty="0" smtClean="0"/>
            </a:br>
            <a:r>
              <a:rPr lang="en-NZ" dirty="0" smtClean="0"/>
              <a:t>correcting </a:t>
            </a:r>
            <a:r>
              <a:rPr lang="en-NZ" smtClean="0"/>
              <a:t>the grammar,</a:t>
            </a:r>
            <a:r>
              <a:rPr lang="en-NZ" dirty="0" smtClean="0"/>
              <a:t/>
            </a:r>
            <a:br>
              <a:rPr lang="en-NZ" dirty="0" smtClean="0"/>
            </a:br>
            <a:r>
              <a:rPr lang="en-NZ" dirty="0" smtClean="0"/>
              <a:t>making </a:t>
            </a:r>
            <a:r>
              <a:rPr lang="en-NZ" smtClean="0"/>
              <a:t>sentences flow,</a:t>
            </a:r>
            <a:r>
              <a:rPr lang="en-NZ" dirty="0" smtClean="0"/>
              <a:t/>
            </a:r>
            <a:br>
              <a:rPr lang="en-NZ" dirty="0" smtClean="0"/>
            </a:br>
            <a:r>
              <a:rPr lang="en-NZ" dirty="0" err="1" smtClean="0"/>
              <a:t>incoporating</a:t>
            </a:r>
            <a:r>
              <a:rPr lang="en-NZ" dirty="0" smtClean="0"/>
              <a:t> rhythm, emphasis, </a:t>
            </a:r>
            <a:br>
              <a:rPr lang="en-NZ" dirty="0" smtClean="0"/>
            </a:br>
            <a:r>
              <a:rPr lang="en-NZ" dirty="0" smtClean="0"/>
              <a:t>adjusting the formality, </a:t>
            </a:r>
            <a:br>
              <a:rPr lang="en-NZ" dirty="0" smtClean="0"/>
            </a:br>
            <a:r>
              <a:rPr lang="en-NZ" dirty="0" smtClean="0"/>
              <a:t>giving it a level-headed tone, </a:t>
            </a:r>
            <a:br>
              <a:rPr lang="en-NZ" dirty="0" smtClean="0"/>
            </a:br>
            <a:r>
              <a:rPr lang="en-NZ" dirty="0" smtClean="0"/>
              <a:t>and making other intuitive edits. </a:t>
            </a:r>
          </a:p>
          <a:p>
            <a:r>
              <a:rPr lang="en-NZ" dirty="0" smtClean="0"/>
              <a:t>Proofread until it reads just how you want it to sound. Writing an essay can be tedious, but you don't want to bungle the hours of conceptual work you've put into writing your essay by leaving a few </a:t>
            </a:r>
            <a:r>
              <a:rPr lang="en-NZ" dirty="0" err="1" smtClean="0"/>
              <a:t>slippy</a:t>
            </a:r>
            <a:r>
              <a:rPr lang="en-NZ" dirty="0" smtClean="0"/>
              <a:t> </a:t>
            </a:r>
            <a:r>
              <a:rPr lang="en-NZ" dirty="0" err="1" smtClean="0"/>
              <a:t>misppallings</a:t>
            </a:r>
            <a:r>
              <a:rPr lang="en-NZ" dirty="0" smtClean="0"/>
              <a:t> and </a:t>
            </a:r>
            <a:r>
              <a:rPr lang="en-NZ" dirty="0" err="1" smtClean="0"/>
              <a:t>pourly</a:t>
            </a:r>
            <a:r>
              <a:rPr lang="en-NZ" dirty="0" smtClean="0"/>
              <a:t> </a:t>
            </a:r>
            <a:r>
              <a:rPr lang="en-NZ" dirty="0" err="1" smtClean="0"/>
              <a:t>wordedd</a:t>
            </a:r>
            <a:r>
              <a:rPr lang="en-NZ" dirty="0" smtClean="0"/>
              <a:t> </a:t>
            </a:r>
            <a:r>
              <a:rPr lang="en-NZ" dirty="0" err="1" smtClean="0"/>
              <a:t>phrazies</a:t>
            </a:r>
            <a:r>
              <a:rPr lang="en-NZ" dirty="0" smtClean="0"/>
              <a:t>..</a:t>
            </a:r>
            <a:endParaRPr lang="en-NZ"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Analyse the question</a:t>
            </a:r>
            <a:endParaRPr lang="en-NZ" dirty="0"/>
          </a:p>
        </p:txBody>
      </p:sp>
      <p:sp>
        <p:nvSpPr>
          <p:cNvPr id="3" name="Content Placeholder 2"/>
          <p:cNvSpPr>
            <a:spLocks noGrp="1"/>
          </p:cNvSpPr>
          <p:nvPr>
            <p:ph sz="quarter" idx="1"/>
          </p:nvPr>
        </p:nvSpPr>
        <p:spPr/>
        <p:txBody>
          <a:bodyPr>
            <a:normAutofit fontScale="77500" lnSpcReduction="20000"/>
          </a:bodyPr>
          <a:lstStyle/>
          <a:p>
            <a:r>
              <a:rPr lang="en-NZ" dirty="0" smtClean="0"/>
              <a:t>At Level 2, the questions are more complex than Level 1.</a:t>
            </a:r>
          </a:p>
          <a:p>
            <a:r>
              <a:rPr lang="en-NZ" dirty="0" smtClean="0"/>
              <a:t>The question will require careful reading for understanding before you begin.</a:t>
            </a:r>
          </a:p>
          <a:p>
            <a:r>
              <a:rPr lang="en-NZ" dirty="0" smtClean="0"/>
              <a:t>Examples:</a:t>
            </a:r>
            <a:br>
              <a:rPr lang="en-NZ" dirty="0" smtClean="0"/>
            </a:br>
            <a:r>
              <a:rPr lang="en-NZ" i="1" dirty="0" smtClean="0"/>
              <a:t>a) Poetry and / or song lyrics often capture brief moments in which there is a search for meaning in human lives.</a:t>
            </a:r>
          </a:p>
          <a:p>
            <a:pPr>
              <a:buNone/>
            </a:pPr>
            <a:r>
              <a:rPr lang="en-NZ" i="1" dirty="0" smtClean="0"/>
              <a:t>	Analyse how the writer has explored </a:t>
            </a:r>
            <a:r>
              <a:rPr lang="en-NZ" b="1" i="1" dirty="0" smtClean="0"/>
              <a:t>aspects of human experience, such as love, regret, joy, or racism, in at least TWO poems and / or song lyrics you have studied.</a:t>
            </a:r>
          </a:p>
          <a:p>
            <a:pPr>
              <a:buNone/>
            </a:pPr>
            <a:r>
              <a:rPr lang="en-US" dirty="0" smtClean="0"/>
              <a:t/>
            </a:r>
            <a:br>
              <a:rPr lang="en-US" dirty="0" smtClean="0"/>
            </a:br>
            <a:r>
              <a:rPr lang="en-US" dirty="0" smtClean="0"/>
              <a:t>b) </a:t>
            </a:r>
            <a:r>
              <a:rPr lang="en-NZ" i="1" dirty="0" smtClean="0"/>
              <a:t>In short written texts, writers often use symbols to represent complex or significant ideas.</a:t>
            </a:r>
          </a:p>
          <a:p>
            <a:pPr>
              <a:buNone/>
            </a:pPr>
            <a:r>
              <a:rPr lang="en-NZ" i="1" dirty="0" smtClean="0"/>
              <a:t>	Analyse how </a:t>
            </a:r>
            <a:r>
              <a:rPr lang="en-NZ" b="1" i="1" dirty="0" smtClean="0"/>
              <a:t>symbols have been used to develop your understanding of people OR ideas in at least TWO short written texts you have studied.</a:t>
            </a:r>
            <a:endParaRPr lang="en-NZ" i="1" dirty="0" smtClean="0"/>
          </a:p>
          <a:p>
            <a:endParaRPr lang="en-NZ" dirty="0"/>
          </a:p>
        </p:txBody>
      </p:sp>
      <p:pic>
        <p:nvPicPr>
          <p:cNvPr id="1026" name="Picture 2" descr="C:\Documents and Settings\mo\Local Settings\Temporary Internet Files\Content.IE5\YC7PAUAW\MCj01505630000[1].wmf"/>
          <p:cNvPicPr>
            <a:picLocks noChangeAspect="1" noChangeArrowheads="1"/>
          </p:cNvPicPr>
          <p:nvPr/>
        </p:nvPicPr>
        <p:blipFill>
          <a:blip r:embed="rId2" cstate="print"/>
          <a:srcRect/>
          <a:stretch>
            <a:fillRect/>
          </a:stretch>
        </p:blipFill>
        <p:spPr bwMode="auto">
          <a:xfrm>
            <a:off x="7500958" y="142852"/>
            <a:ext cx="982062" cy="1149689"/>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NZ" sz="2000" i="1" dirty="0" smtClean="0"/>
              <a:t>In short written texts, writers often use symbols to represent complex or significant ideas.</a:t>
            </a:r>
            <a:br>
              <a:rPr lang="en-NZ" sz="2000" i="1" dirty="0" smtClean="0"/>
            </a:br>
            <a:r>
              <a:rPr lang="en-NZ" sz="2000" i="1" dirty="0" smtClean="0"/>
              <a:t>	Analyse how </a:t>
            </a:r>
            <a:r>
              <a:rPr lang="en-NZ" sz="2000" b="1" i="1" dirty="0" smtClean="0"/>
              <a:t>symbols have been used to develop your understanding of people OR ideas in at least TWO short written texts you have studied.</a:t>
            </a:r>
            <a:r>
              <a:rPr lang="en-NZ" i="1" dirty="0" smtClean="0"/>
              <a:t/>
            </a:r>
            <a:br>
              <a:rPr lang="en-NZ" i="1" dirty="0" smtClean="0"/>
            </a:br>
            <a:endParaRPr lang="en-NZ" dirty="0"/>
          </a:p>
        </p:txBody>
      </p:sp>
      <p:sp>
        <p:nvSpPr>
          <p:cNvPr id="3" name="Content Placeholder 2"/>
          <p:cNvSpPr>
            <a:spLocks noGrp="1"/>
          </p:cNvSpPr>
          <p:nvPr>
            <p:ph sz="quarter" idx="1"/>
          </p:nvPr>
        </p:nvSpPr>
        <p:spPr/>
        <p:txBody>
          <a:bodyPr/>
          <a:lstStyle/>
          <a:p>
            <a:r>
              <a:rPr lang="en-NZ" dirty="0" smtClean="0"/>
              <a:t>Poets use symbols to link extensive ideas to small earthly objects to make the ideas accessible to their readers. In his poems, Simon </a:t>
            </a:r>
            <a:r>
              <a:rPr lang="en-NZ" dirty="0" err="1" smtClean="0"/>
              <a:t>Armitage</a:t>
            </a:r>
            <a:r>
              <a:rPr lang="en-NZ" dirty="0" smtClean="0"/>
              <a:t> uses symbols to express his ideas about human relationships. In ‘Mother...’, he uses a measuring tape, kite and anchor to express his thoughts on the separation of children from their parents. In ‘I am very...’, he uses a burnt finger to symbolise ideas about marriage, attraction and love.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Analyse the Question 2</a:t>
            </a:r>
            <a:endParaRPr lang="en-NZ" dirty="0"/>
          </a:p>
        </p:txBody>
      </p:sp>
      <p:sp>
        <p:nvSpPr>
          <p:cNvPr id="3" name="Content Placeholder 2"/>
          <p:cNvSpPr>
            <a:spLocks noGrp="1"/>
          </p:cNvSpPr>
          <p:nvPr>
            <p:ph sz="quarter" idx="1"/>
          </p:nvPr>
        </p:nvSpPr>
        <p:spPr/>
        <p:txBody>
          <a:bodyPr/>
          <a:lstStyle/>
          <a:p>
            <a:r>
              <a:rPr lang="en-NZ" dirty="0" smtClean="0"/>
              <a:t>Underline KEY WORDS</a:t>
            </a:r>
          </a:p>
          <a:p>
            <a:r>
              <a:rPr lang="en-NZ" dirty="0" smtClean="0"/>
              <a:t>Identify what is being asked, which ASPECTS of the text you are expected to cover and what CONTENT you are expected to know and use.</a:t>
            </a:r>
          </a:p>
          <a:p>
            <a:r>
              <a:rPr lang="en-NZ" dirty="0" smtClean="0"/>
              <a:t>Identify what you have to offer an OPINION on.</a:t>
            </a:r>
            <a:endParaRPr lang="en-NZ" dirty="0"/>
          </a:p>
        </p:txBody>
      </p:sp>
      <p:pic>
        <p:nvPicPr>
          <p:cNvPr id="2050" name="Picture 2" descr="C:\Documents and Settings\mo\Local Settings\Temporary Internet Files\Content.IE5\YC7PAUAW\MCj01505630000[1].wmf"/>
          <p:cNvPicPr>
            <a:picLocks noChangeAspect="1" noChangeArrowheads="1"/>
          </p:cNvPicPr>
          <p:nvPr/>
        </p:nvPicPr>
        <p:blipFill>
          <a:blip r:embed="rId2" cstate="print"/>
          <a:srcRect/>
          <a:stretch>
            <a:fillRect/>
          </a:stretch>
        </p:blipFill>
        <p:spPr bwMode="auto">
          <a:xfrm>
            <a:off x="3571868" y="4286256"/>
            <a:ext cx="1553566" cy="181874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smtClean="0"/>
              <a:t>Zero Draft</a:t>
            </a:r>
            <a:endParaRPr lang="en-NZ" dirty="0"/>
          </a:p>
        </p:txBody>
      </p:sp>
      <p:sp>
        <p:nvSpPr>
          <p:cNvPr id="3" name="Content Placeholder 2"/>
          <p:cNvSpPr>
            <a:spLocks noGrp="1"/>
          </p:cNvSpPr>
          <p:nvPr>
            <p:ph sz="quarter" idx="1"/>
          </p:nvPr>
        </p:nvSpPr>
        <p:spPr/>
        <p:txBody>
          <a:bodyPr/>
          <a:lstStyle/>
          <a:p>
            <a:r>
              <a:rPr lang="en-NZ" dirty="0" smtClean="0"/>
              <a:t>Clear your head by zero drafting – an extremely loose brainstorm. </a:t>
            </a:r>
          </a:p>
          <a:p>
            <a:r>
              <a:rPr lang="en-NZ" dirty="0" smtClean="0"/>
              <a:t>Write down any thoughts you have, no matter how random. Don’t censor yourself at this stage (“that’s stupid/irrelevant/not what they want”).</a:t>
            </a:r>
          </a:p>
          <a:p>
            <a:r>
              <a:rPr lang="en-NZ" dirty="0" smtClean="0"/>
              <a:t>Draw lines or in your own way start making connections between your thoughts and the question.</a:t>
            </a:r>
          </a:p>
          <a:p>
            <a:r>
              <a:rPr lang="en-NZ" dirty="0" smtClean="0"/>
              <a:t>Go back to the question and think – what opinion have I formed?</a:t>
            </a:r>
            <a:endParaRPr lang="en-NZ" dirty="0"/>
          </a:p>
        </p:txBody>
      </p:sp>
      <p:pic>
        <p:nvPicPr>
          <p:cNvPr id="3075" name="Picture 3" descr="C:\Documents and Settings\mo\Local Settings\Temporary Internet Files\Content.IE5\NAOQ80H3\MCj03556590000[1].wmf"/>
          <p:cNvPicPr>
            <a:picLocks noChangeAspect="1" noChangeArrowheads="1"/>
          </p:cNvPicPr>
          <p:nvPr/>
        </p:nvPicPr>
        <p:blipFill>
          <a:blip r:embed="rId2" cstate="print"/>
          <a:srcRect/>
          <a:stretch>
            <a:fillRect/>
          </a:stretch>
        </p:blipFill>
        <p:spPr bwMode="auto">
          <a:xfrm>
            <a:off x="7215206" y="211048"/>
            <a:ext cx="1500198" cy="143214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Thesis Statement</a:t>
            </a:r>
            <a:endParaRPr lang="en-NZ" dirty="0"/>
          </a:p>
        </p:txBody>
      </p:sp>
      <p:sp>
        <p:nvSpPr>
          <p:cNvPr id="3" name="Content Placeholder 2"/>
          <p:cNvSpPr>
            <a:spLocks noGrp="1"/>
          </p:cNvSpPr>
          <p:nvPr>
            <p:ph sz="quarter" idx="1"/>
          </p:nvPr>
        </p:nvSpPr>
        <p:spPr/>
        <p:txBody>
          <a:bodyPr>
            <a:normAutofit lnSpcReduction="10000"/>
          </a:bodyPr>
          <a:lstStyle/>
          <a:p>
            <a:r>
              <a:rPr lang="en-NZ" dirty="0" smtClean="0"/>
              <a:t>In a Level 2 essay, aim to offer a thesis statement: your main point, summed up in a concise sentence that lets the reader know where you're going, and why.</a:t>
            </a:r>
          </a:p>
          <a:p>
            <a:r>
              <a:rPr lang="en-NZ" dirty="0" smtClean="0"/>
              <a:t>This summarises your opinion on the debate that is implied in the question.</a:t>
            </a:r>
          </a:p>
          <a:p>
            <a:r>
              <a:rPr lang="en-NZ" dirty="0" smtClean="0"/>
              <a:t>The idea is to look like you are offering an informed point of view on the topic: a clear assertion that you can write your entire essay around. </a:t>
            </a:r>
            <a:endParaRPr lang="en-NZ" dirty="0"/>
          </a:p>
        </p:txBody>
      </p:sp>
      <p:pic>
        <p:nvPicPr>
          <p:cNvPr id="4099" name="Picture 3" descr="C:\Documents and Settings\mo\Local Settings\Temporary Internet Files\Content.IE5\YC7PAUAW\MCj03967420000[1].wmf"/>
          <p:cNvPicPr>
            <a:picLocks noChangeAspect="1" noChangeArrowheads="1"/>
          </p:cNvPicPr>
          <p:nvPr/>
        </p:nvPicPr>
        <p:blipFill>
          <a:blip r:embed="rId2" cstate="print"/>
          <a:srcRect/>
          <a:stretch>
            <a:fillRect/>
          </a:stretch>
        </p:blipFill>
        <p:spPr bwMode="auto">
          <a:xfrm>
            <a:off x="7715272" y="142852"/>
            <a:ext cx="1143111" cy="128242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Outline</a:t>
            </a:r>
            <a:endParaRPr lang="en-NZ" dirty="0"/>
          </a:p>
        </p:txBody>
      </p:sp>
      <p:sp>
        <p:nvSpPr>
          <p:cNvPr id="3" name="Content Placeholder 2"/>
          <p:cNvSpPr>
            <a:spLocks noGrp="1"/>
          </p:cNvSpPr>
          <p:nvPr>
            <p:ph sz="quarter" idx="1"/>
          </p:nvPr>
        </p:nvSpPr>
        <p:spPr/>
        <p:txBody>
          <a:bodyPr>
            <a:normAutofit fontScale="92500" lnSpcReduction="10000"/>
          </a:bodyPr>
          <a:lstStyle/>
          <a:p>
            <a:r>
              <a:rPr lang="en-NZ" dirty="0" smtClean="0"/>
              <a:t>The rest of the introduction outlines how you’re going to prove your case. </a:t>
            </a:r>
          </a:p>
          <a:p>
            <a:r>
              <a:rPr lang="en-NZ" dirty="0" smtClean="0"/>
              <a:t>Your second sentence should mention the author, and how his/her work supports the case you stated in the first sentence.</a:t>
            </a:r>
          </a:p>
          <a:p>
            <a:r>
              <a:rPr lang="en-NZ" dirty="0" smtClean="0"/>
              <a:t>Your next sentence should state which texts you will be discussing and (briefly) the topics you will </a:t>
            </a:r>
            <a:r>
              <a:rPr lang="en-NZ" dirty="0" err="1" smtClean="0"/>
              <a:t>conver</a:t>
            </a:r>
            <a:r>
              <a:rPr lang="en-NZ" dirty="0" smtClean="0"/>
              <a:t> in each paragraph.</a:t>
            </a:r>
          </a:p>
          <a:p>
            <a:r>
              <a:rPr lang="en-NZ" dirty="0" smtClean="0"/>
              <a:t>Your introduction should start ‘globally’ with your thesis statement, then move ‘locally’ to mention your texts and arguments.</a:t>
            </a:r>
            <a:endParaRPr lang="en-NZ" dirty="0"/>
          </a:p>
        </p:txBody>
      </p:sp>
      <p:pic>
        <p:nvPicPr>
          <p:cNvPr id="5123" name="Picture 3" descr="C:\Documents and Settings\mo\Local Settings\Temporary Internet Files\Content.IE5\55FLHZHF\MCj02121590000[1].wmf"/>
          <p:cNvPicPr>
            <a:picLocks noChangeAspect="1" noChangeArrowheads="1"/>
          </p:cNvPicPr>
          <p:nvPr/>
        </p:nvPicPr>
        <p:blipFill>
          <a:blip r:embed="rId2" cstate="print"/>
          <a:srcRect/>
          <a:stretch>
            <a:fillRect/>
          </a:stretch>
        </p:blipFill>
        <p:spPr bwMode="auto">
          <a:xfrm>
            <a:off x="7500958" y="214290"/>
            <a:ext cx="1299703" cy="142809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Body Paragraphs</a:t>
            </a:r>
            <a:endParaRPr lang="en-NZ" dirty="0"/>
          </a:p>
        </p:txBody>
      </p:sp>
      <p:sp>
        <p:nvSpPr>
          <p:cNvPr id="3" name="Content Placeholder 2"/>
          <p:cNvSpPr>
            <a:spLocks noGrp="1"/>
          </p:cNvSpPr>
          <p:nvPr>
            <p:ph sz="quarter" idx="1"/>
          </p:nvPr>
        </p:nvSpPr>
        <p:spPr/>
        <p:txBody>
          <a:bodyPr>
            <a:normAutofit lnSpcReduction="10000"/>
          </a:bodyPr>
          <a:lstStyle/>
          <a:p>
            <a:r>
              <a:rPr lang="en-NZ" dirty="0" smtClean="0"/>
              <a:t>Each body paragraph should, as you know, develop one of the main ideas mentioned in your introduction.</a:t>
            </a:r>
          </a:p>
          <a:p>
            <a:r>
              <a:rPr lang="en-NZ" dirty="0" smtClean="0"/>
              <a:t>The key difference is that you are arguing a case. The tone should be formal, but persuasive. </a:t>
            </a:r>
          </a:p>
          <a:p>
            <a:r>
              <a:rPr lang="en-NZ" dirty="0" smtClean="0"/>
              <a:t>You should offer a variety of quotations and explanations to support your points.</a:t>
            </a:r>
          </a:p>
          <a:p>
            <a:r>
              <a:rPr lang="en-NZ" dirty="0" smtClean="0"/>
              <a:t>At the end of each paragraph, you should re-visit your thesis, linking back to the introduction and on to your next paragraph.</a:t>
            </a:r>
            <a:endParaRPr lang="en-NZ" dirty="0"/>
          </a:p>
        </p:txBody>
      </p:sp>
      <p:pic>
        <p:nvPicPr>
          <p:cNvPr id="6146" name="Picture 2" descr="C:\Documents and Settings\mo\Local Settings\Temporary Internet Files\Content.IE5\NAOQ80H3\MCj02876300000[1].wmf"/>
          <p:cNvPicPr>
            <a:picLocks noChangeAspect="1" noChangeArrowheads="1"/>
          </p:cNvPicPr>
          <p:nvPr/>
        </p:nvPicPr>
        <p:blipFill>
          <a:blip r:embed="rId2" cstate="print"/>
          <a:srcRect/>
          <a:stretch>
            <a:fillRect/>
          </a:stretch>
        </p:blipFill>
        <p:spPr bwMode="auto">
          <a:xfrm>
            <a:off x="7000892" y="214291"/>
            <a:ext cx="1895890" cy="130056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Conclusion</a:t>
            </a:r>
            <a:endParaRPr lang="en-NZ" dirty="0"/>
          </a:p>
        </p:txBody>
      </p:sp>
      <p:sp>
        <p:nvSpPr>
          <p:cNvPr id="3" name="Content Placeholder 2"/>
          <p:cNvSpPr>
            <a:spLocks noGrp="1"/>
          </p:cNvSpPr>
          <p:nvPr>
            <p:ph sz="quarter" idx="1"/>
          </p:nvPr>
        </p:nvSpPr>
        <p:spPr/>
        <p:txBody>
          <a:bodyPr/>
          <a:lstStyle/>
          <a:p>
            <a:r>
              <a:rPr lang="en-NZ" dirty="0" smtClean="0"/>
              <a:t>The introduction moved from local to global. A good conclusion will do the reverse: move from the texts back out to the thesis statement. </a:t>
            </a:r>
          </a:p>
          <a:p>
            <a:r>
              <a:rPr lang="en-NZ" dirty="0" smtClean="0"/>
              <a:t>Try to gracefully exit your essay by making a quick wrap-up sentence, and then end on some memorable thought, perhaps a quotation, or an interesting twist of logic.</a:t>
            </a:r>
            <a:endParaRPr lang="en-NZ" dirty="0"/>
          </a:p>
        </p:txBody>
      </p:sp>
      <p:pic>
        <p:nvPicPr>
          <p:cNvPr id="7170" name="Picture 2" descr="C:\Documents and Settings\mo\Local Settings\Temporary Internet Files\Content.IE5\55FLHZHF\MCj04380610000[1].png"/>
          <p:cNvPicPr>
            <a:picLocks noChangeAspect="1" noChangeArrowheads="1"/>
          </p:cNvPicPr>
          <p:nvPr/>
        </p:nvPicPr>
        <p:blipFill>
          <a:blip r:embed="rId2" cstate="print"/>
          <a:srcRect/>
          <a:stretch>
            <a:fillRect/>
          </a:stretch>
        </p:blipFill>
        <p:spPr bwMode="auto">
          <a:xfrm>
            <a:off x="7500958" y="142852"/>
            <a:ext cx="1314440" cy="1314440"/>
          </a:xfrm>
          <a:prstGeom prst="rect">
            <a:avLst/>
          </a:prstGeom>
          <a:noFill/>
        </p:spPr>
      </p:pic>
      <p:pic>
        <p:nvPicPr>
          <p:cNvPr id="7171" name="Picture 3" descr="C:\Documents and Settings\mo\Local Settings\Temporary Internet Files\Content.IE5\YC7PAUAW\MCj04241780000[1].wmf"/>
          <p:cNvPicPr>
            <a:picLocks noChangeAspect="1" noChangeArrowheads="1"/>
          </p:cNvPicPr>
          <p:nvPr/>
        </p:nvPicPr>
        <p:blipFill>
          <a:blip r:embed="rId3" cstate="print"/>
          <a:srcRect/>
          <a:stretch>
            <a:fillRect/>
          </a:stretch>
        </p:blipFill>
        <p:spPr bwMode="auto">
          <a:xfrm>
            <a:off x="5715008" y="285728"/>
            <a:ext cx="876422" cy="1000132"/>
          </a:xfrm>
          <a:prstGeom prst="rect">
            <a:avLst/>
          </a:prstGeom>
          <a:noFill/>
        </p:spPr>
      </p:pic>
      <p:sp>
        <p:nvSpPr>
          <p:cNvPr id="6" name="Right Arrow 5"/>
          <p:cNvSpPr/>
          <p:nvPr/>
        </p:nvSpPr>
        <p:spPr>
          <a:xfrm>
            <a:off x="6643702" y="642918"/>
            <a:ext cx="857256"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151</TotalTime>
  <Words>573</Words>
  <Application>Microsoft Office PowerPoint</Application>
  <PresentationFormat>On-screen Show (4:3)</PresentationFormat>
  <Paragraphs>40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Median</vt:lpstr>
      <vt:lpstr>Essay Writing at Level 2</vt:lpstr>
      <vt:lpstr>Analyse the question</vt:lpstr>
      <vt:lpstr>In short written texts, writers often use symbols to represent complex or significant ideas.  Analyse how symbols have been used to develop your understanding of people OR ideas in at least TWO short written texts you have studied. </vt:lpstr>
      <vt:lpstr>Analyse the Question 2</vt:lpstr>
      <vt:lpstr>Zero Draft</vt:lpstr>
      <vt:lpstr>Thesis Statement</vt:lpstr>
      <vt:lpstr>Outline</vt:lpstr>
      <vt:lpstr>Body Paragraphs</vt:lpstr>
      <vt:lpstr>Conclusion</vt:lpstr>
      <vt:lpstr>Language</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Essay Writing at Level 3</dc:title>
  <dc:creator>Ministry of Education</dc:creator>
  <cp:lastModifiedBy>Ministry of Education</cp:lastModifiedBy>
  <cp:revision>17</cp:revision>
  <dcterms:created xsi:type="dcterms:W3CDTF">2009-03-16T01:44:42Z</dcterms:created>
  <dcterms:modified xsi:type="dcterms:W3CDTF">2010-03-16T20:18:20Z</dcterms:modified>
</cp:coreProperties>
</file>